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62" r:id="rId4"/>
    <p:sldId id="259" r:id="rId5"/>
    <p:sldId id="261" r:id="rId6"/>
    <p:sldId id="257" r:id="rId7"/>
    <p:sldId id="260" r:id="rId8"/>
    <p:sldId id="263" r:id="rId9"/>
    <p:sldId id="264" r:id="rId10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39"/>
    <p:restoredTop sz="94607"/>
  </p:normalViewPr>
  <p:slideViewPr>
    <p:cSldViewPr snapToGrid="0" snapToObjects="1">
      <p:cViewPr varScale="1">
        <p:scale>
          <a:sx n="124" d="100"/>
          <a:sy n="124" d="100"/>
        </p:scale>
        <p:origin x="32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smtClean="0"/>
              <a:t>Master-Untertitelformat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C209C-7748-BC40-AB5C-43A03622EC00}" type="datetimeFigureOut">
              <a:rPr lang="de-DE" smtClean="0"/>
              <a:t>07.07.17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83B81-8483-6641-8D3F-060563BF043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926691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Platzhalter für vertikalen Tex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C209C-7748-BC40-AB5C-43A03622EC00}" type="datetimeFigureOut">
              <a:rPr lang="de-DE" smtClean="0"/>
              <a:t>07.07.17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83B81-8483-6641-8D3F-060563BF043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401607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Platzhalter für vertikalen Text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C209C-7748-BC40-AB5C-43A03622EC00}" type="datetimeFigureOut">
              <a:rPr lang="de-DE" smtClean="0"/>
              <a:t>07.07.17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83B81-8483-6641-8D3F-060563BF043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930357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C209C-7748-BC40-AB5C-43A03622EC00}" type="datetimeFigureOut">
              <a:rPr lang="de-DE" smtClean="0"/>
              <a:t>07.07.17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83B81-8483-6641-8D3F-060563BF043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324791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C209C-7748-BC40-AB5C-43A03622EC00}" type="datetimeFigureOut">
              <a:rPr lang="de-DE" smtClean="0"/>
              <a:t>07.07.17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83B81-8483-6641-8D3F-060563BF043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503834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C209C-7748-BC40-AB5C-43A03622EC00}" type="datetimeFigureOut">
              <a:rPr lang="de-DE" smtClean="0"/>
              <a:t>07.07.17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83B81-8483-6641-8D3F-060563BF043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820386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C209C-7748-BC40-AB5C-43A03622EC00}" type="datetimeFigureOut">
              <a:rPr lang="de-DE" smtClean="0"/>
              <a:t>07.07.17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83B81-8483-6641-8D3F-060563BF043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328576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C209C-7748-BC40-AB5C-43A03622EC00}" type="datetimeFigureOut">
              <a:rPr lang="de-DE" smtClean="0"/>
              <a:t>07.07.17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83B81-8483-6641-8D3F-060563BF043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084550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C209C-7748-BC40-AB5C-43A03622EC00}" type="datetimeFigureOut">
              <a:rPr lang="de-DE" smtClean="0"/>
              <a:t>07.07.17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83B81-8483-6641-8D3F-060563BF043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887947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C209C-7748-BC40-AB5C-43A03622EC00}" type="datetimeFigureOut">
              <a:rPr lang="de-DE" smtClean="0"/>
              <a:t>07.07.17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83B81-8483-6641-8D3F-060563BF043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91380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C209C-7748-BC40-AB5C-43A03622EC00}" type="datetimeFigureOut">
              <a:rPr lang="de-DE" smtClean="0"/>
              <a:t>07.07.17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83B81-8483-6641-8D3F-060563BF043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026289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8C209C-7748-BC40-AB5C-43A03622EC00}" type="datetimeFigureOut">
              <a:rPr lang="de-DE" smtClean="0"/>
              <a:t>07.07.17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983B81-8483-6641-8D3F-060563BF043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27589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gi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err="1" smtClean="0"/>
              <a:t>Flutter.io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 smtClean="0"/>
              <a:t>Paetow Rolf, Dominik Seifert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41768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Vorraussetzungen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Mac/Windows/Linux</a:t>
            </a:r>
          </a:p>
          <a:p>
            <a:r>
              <a:rPr lang="de-DE" dirty="0" err="1" smtClean="0"/>
              <a:t>Git</a:t>
            </a:r>
            <a:r>
              <a:rPr lang="de-DE" dirty="0" smtClean="0"/>
              <a:t> (</a:t>
            </a:r>
            <a:r>
              <a:rPr lang="de-DE" dirty="0" err="1" smtClean="0"/>
              <a:t>command</a:t>
            </a:r>
            <a:r>
              <a:rPr lang="de-DE" dirty="0" smtClean="0"/>
              <a:t> </a:t>
            </a:r>
            <a:r>
              <a:rPr lang="de-DE" dirty="0" err="1" smtClean="0"/>
              <a:t>line</a:t>
            </a:r>
            <a:r>
              <a:rPr lang="de-DE" dirty="0" smtClean="0"/>
              <a:t> </a:t>
            </a:r>
            <a:r>
              <a:rPr lang="de-DE" dirty="0" err="1" smtClean="0"/>
              <a:t>tools</a:t>
            </a:r>
            <a:r>
              <a:rPr lang="de-DE" dirty="0" smtClean="0"/>
              <a:t>) </a:t>
            </a:r>
          </a:p>
          <a:p>
            <a:r>
              <a:rPr lang="de-DE" dirty="0" err="1" smtClean="0"/>
              <a:t>Flutter</a:t>
            </a:r>
            <a:r>
              <a:rPr lang="de-DE" dirty="0" smtClean="0"/>
              <a:t> SDK</a:t>
            </a:r>
          </a:p>
          <a:p>
            <a:r>
              <a:rPr lang="de-DE" dirty="0" smtClean="0"/>
              <a:t>Android Studio/</a:t>
            </a:r>
            <a:r>
              <a:rPr lang="de-DE" dirty="0" err="1" smtClean="0"/>
              <a:t>XCode</a:t>
            </a:r>
            <a:r>
              <a:rPr lang="de-DE" dirty="0" smtClean="0"/>
              <a:t> </a:t>
            </a:r>
          </a:p>
          <a:p>
            <a:r>
              <a:rPr lang="de-DE" dirty="0" smtClean="0"/>
              <a:t>Android Emulator/Device od. iOS Simulator/Device</a:t>
            </a:r>
          </a:p>
          <a:p>
            <a:r>
              <a:rPr lang="de-DE" dirty="0" smtClean="0"/>
              <a:t>Visual Studio Code od. </a:t>
            </a:r>
            <a:r>
              <a:rPr lang="de-DE" dirty="0" err="1" smtClean="0"/>
              <a:t>Intelli</a:t>
            </a:r>
            <a:r>
              <a:rPr lang="de-DE" dirty="0" smtClean="0"/>
              <a:t> J </a:t>
            </a:r>
            <a:r>
              <a:rPr lang="de-DE" dirty="0" err="1" smtClean="0"/>
              <a:t>Idea</a:t>
            </a:r>
            <a:r>
              <a:rPr lang="de-DE" dirty="0" smtClean="0"/>
              <a:t>. </a:t>
            </a:r>
          </a:p>
          <a:p>
            <a:r>
              <a:rPr lang="de-DE" dirty="0" smtClean="0"/>
              <a:t>Grundkenntnisse im Umgang mit </a:t>
            </a:r>
            <a:r>
              <a:rPr lang="de-DE" dirty="0" err="1" smtClean="0"/>
              <a:t>Dart</a:t>
            </a:r>
            <a:r>
              <a:rPr lang="de-DE" dirty="0" smtClean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784111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Google </a:t>
            </a:r>
            <a:r>
              <a:rPr lang="de-DE" dirty="0" err="1" smtClean="0"/>
              <a:t>Dart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38200" y="1473200"/>
            <a:ext cx="10515600" cy="4978400"/>
          </a:xfrm>
        </p:spPr>
        <p:txBody>
          <a:bodyPr>
            <a:normAutofit fontScale="92500" lnSpcReduction="20000"/>
          </a:bodyPr>
          <a:lstStyle/>
          <a:p>
            <a:r>
              <a:rPr lang="de-DE" dirty="0" smtClean="0"/>
              <a:t>Entwickelt als JavaScript Alternative</a:t>
            </a:r>
          </a:p>
          <a:p>
            <a:r>
              <a:rPr lang="de-DE" dirty="0" smtClean="0"/>
              <a:t>Objektorientiert (Klassen, Interfaces, Vererbung), optional Typsicher </a:t>
            </a:r>
          </a:p>
          <a:p>
            <a:r>
              <a:rPr lang="de-DE" dirty="0" smtClean="0"/>
              <a:t>Lässt sich zu JavaScript umwandeln </a:t>
            </a:r>
          </a:p>
          <a:p>
            <a:r>
              <a:rPr lang="de-DE" dirty="0" smtClean="0"/>
              <a:t>Jede </a:t>
            </a:r>
            <a:r>
              <a:rPr lang="de-DE" dirty="0" err="1" smtClean="0"/>
              <a:t>Dart</a:t>
            </a:r>
            <a:r>
              <a:rPr lang="de-DE" dirty="0" smtClean="0"/>
              <a:t> Datei hat seinen isolierten </a:t>
            </a:r>
            <a:r>
              <a:rPr lang="de-DE" dirty="0" err="1" smtClean="0"/>
              <a:t>state</a:t>
            </a:r>
            <a:r>
              <a:rPr lang="de-DE" dirty="0" smtClean="0"/>
              <a:t>/</a:t>
            </a:r>
            <a:r>
              <a:rPr lang="de-DE" dirty="0" err="1" smtClean="0"/>
              <a:t>scope</a:t>
            </a:r>
            <a:r>
              <a:rPr lang="de-DE" dirty="0" smtClean="0"/>
              <a:t>. </a:t>
            </a:r>
            <a:br>
              <a:rPr lang="de-DE" dirty="0" smtClean="0"/>
            </a:br>
            <a:endParaRPr lang="de-DE" dirty="0" smtClean="0"/>
          </a:p>
          <a:p>
            <a:pPr marL="0" indent="0">
              <a:buNone/>
            </a:pPr>
            <a:r>
              <a:rPr lang="de-DE" dirty="0" err="1" smtClean="0"/>
              <a:t>Dart</a:t>
            </a:r>
            <a:r>
              <a:rPr lang="de-DE" dirty="0" smtClean="0"/>
              <a:t>:						</a:t>
            </a:r>
          </a:p>
          <a:p>
            <a:pPr marL="0" indent="0">
              <a:buNone/>
            </a:pPr>
            <a:r>
              <a:rPr lang="de-DE" dirty="0" err="1" smtClean="0"/>
              <a:t>elem.query</a:t>
            </a:r>
            <a:r>
              <a:rPr lang="de-DE" dirty="0" smtClean="0"/>
              <a:t>('#</a:t>
            </a:r>
            <a:r>
              <a:rPr lang="de-DE" dirty="0" err="1" smtClean="0"/>
              <a:t>foo</a:t>
            </a:r>
            <a:r>
              <a:rPr lang="de-DE" dirty="0" smtClean="0"/>
              <a:t>'); 			</a:t>
            </a:r>
            <a:br>
              <a:rPr lang="de-DE" dirty="0" smtClean="0"/>
            </a:br>
            <a:r>
              <a:rPr lang="de-DE" dirty="0" err="1" smtClean="0"/>
              <a:t>elem.queryAll</a:t>
            </a:r>
            <a:r>
              <a:rPr lang="de-DE" dirty="0" smtClean="0"/>
              <a:t>('.</a:t>
            </a:r>
            <a:r>
              <a:rPr lang="de-DE" dirty="0" err="1" smtClean="0"/>
              <a:t>foo</a:t>
            </a:r>
            <a:r>
              <a:rPr lang="de-DE" dirty="0" smtClean="0"/>
              <a:t>');</a:t>
            </a:r>
          </a:p>
          <a:p>
            <a:pPr marL="0" indent="0">
              <a:buNone/>
            </a:pPr>
            <a:r>
              <a:rPr lang="de-DE" dirty="0" smtClean="0"/>
              <a:t>JavaScript: </a:t>
            </a:r>
          </a:p>
          <a:p>
            <a:pPr marL="0" indent="0">
              <a:buNone/>
            </a:pPr>
            <a:r>
              <a:rPr lang="de-DE" dirty="0" err="1" smtClean="0"/>
              <a:t>getElementsById</a:t>
            </a:r>
            <a:r>
              <a:rPr lang="de-DE" dirty="0" smtClean="0"/>
              <a:t>(), </a:t>
            </a:r>
            <a:r>
              <a:rPr lang="de-DE" dirty="0" err="1" smtClean="0"/>
              <a:t>getElementsByTagName</a:t>
            </a:r>
            <a:r>
              <a:rPr lang="de-DE" dirty="0" smtClean="0"/>
              <a:t>(), </a:t>
            </a:r>
            <a:r>
              <a:rPr lang="de-DE" dirty="0" err="1" smtClean="0"/>
              <a:t>getElementsByName</a:t>
            </a:r>
            <a:r>
              <a:rPr lang="de-DE" dirty="0" smtClean="0"/>
              <a:t>(), </a:t>
            </a:r>
            <a:r>
              <a:rPr lang="de-DE" dirty="0" err="1" smtClean="0"/>
              <a:t>getElementsByClassName</a:t>
            </a:r>
            <a:r>
              <a:rPr lang="de-DE" dirty="0" smtClean="0"/>
              <a:t>(), </a:t>
            </a:r>
            <a:r>
              <a:rPr lang="de-DE" dirty="0" err="1" smtClean="0"/>
              <a:t>querySelector</a:t>
            </a:r>
            <a:r>
              <a:rPr lang="de-DE" dirty="0" smtClean="0"/>
              <a:t>(), </a:t>
            </a:r>
            <a:r>
              <a:rPr lang="de-DE" dirty="0" err="1" smtClean="0"/>
              <a:t>querySelectorAll</a:t>
            </a:r>
            <a:r>
              <a:rPr lang="de-DE" dirty="0" smtClean="0"/>
              <a:t>(), </a:t>
            </a:r>
            <a:r>
              <a:rPr lang="de-DE" dirty="0" err="1" smtClean="0"/>
              <a:t>document.links</a:t>
            </a:r>
            <a:r>
              <a:rPr lang="de-DE" dirty="0" smtClean="0"/>
              <a:t>, </a:t>
            </a:r>
            <a:r>
              <a:rPr lang="de-DE" dirty="0" err="1" smtClean="0"/>
              <a:t>document.images</a:t>
            </a:r>
            <a:r>
              <a:rPr lang="de-DE" dirty="0" smtClean="0"/>
              <a:t>, </a:t>
            </a:r>
            <a:r>
              <a:rPr lang="de-DE" dirty="0" err="1" smtClean="0"/>
              <a:t>document.forms</a:t>
            </a:r>
            <a:r>
              <a:rPr lang="de-DE" dirty="0" smtClean="0"/>
              <a:t>, </a:t>
            </a:r>
            <a:r>
              <a:rPr lang="de-DE" dirty="0" err="1" smtClean="0"/>
              <a:t>document.scripts</a:t>
            </a:r>
            <a:r>
              <a:rPr lang="de-DE" dirty="0"/>
              <a:t>,</a:t>
            </a:r>
            <a:r>
              <a:rPr lang="de-DE" dirty="0" smtClean="0"/>
              <a:t> </a:t>
            </a:r>
            <a:r>
              <a:rPr lang="de-DE" dirty="0" err="1" smtClean="0"/>
              <a:t>formElement.elements</a:t>
            </a:r>
            <a:r>
              <a:rPr lang="de-DE" dirty="0" smtClean="0"/>
              <a:t>, </a:t>
            </a:r>
            <a:r>
              <a:rPr lang="de-DE" dirty="0" err="1" smtClean="0"/>
              <a:t>selectElement.options</a:t>
            </a:r>
            <a:r>
              <a:rPr lang="de-DE" dirty="0" smtClean="0"/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100927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Workflow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38200" y="1419225"/>
            <a:ext cx="9863667" cy="2424642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de-DE" dirty="0" err="1" smtClean="0"/>
              <a:t>flutter</a:t>
            </a:r>
            <a:r>
              <a:rPr lang="de-DE" dirty="0" smtClean="0"/>
              <a:t> </a:t>
            </a:r>
            <a:r>
              <a:rPr lang="de-DE" dirty="0" err="1" smtClean="0"/>
              <a:t>create</a:t>
            </a:r>
            <a:r>
              <a:rPr lang="de-DE" dirty="0" smtClean="0"/>
              <a:t> </a:t>
            </a:r>
            <a:r>
              <a:rPr lang="de-DE" dirty="0" err="1" smtClean="0"/>
              <a:t>myapp</a:t>
            </a:r>
            <a:r>
              <a:rPr lang="de-DE" dirty="0" smtClean="0"/>
              <a:t> (</a:t>
            </a:r>
            <a:r>
              <a:rPr lang="de-DE" dirty="0" err="1" smtClean="0"/>
              <a:t>and</a:t>
            </a:r>
            <a:r>
              <a:rPr lang="de-DE" dirty="0" smtClean="0"/>
              <a:t> cd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newly</a:t>
            </a:r>
            <a:r>
              <a:rPr lang="de-DE" dirty="0" smtClean="0"/>
              <a:t> </a:t>
            </a:r>
            <a:r>
              <a:rPr lang="de-DE" dirty="0" err="1" smtClean="0"/>
              <a:t>created</a:t>
            </a:r>
            <a:r>
              <a:rPr lang="de-DE" dirty="0" smtClean="0"/>
              <a:t> </a:t>
            </a:r>
            <a:r>
              <a:rPr lang="de-DE" dirty="0" err="1" smtClean="0"/>
              <a:t>folder</a:t>
            </a:r>
            <a:r>
              <a:rPr lang="de-DE" dirty="0" smtClean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 smtClean="0"/>
              <a:t>(</a:t>
            </a:r>
            <a:r>
              <a:rPr lang="de-DE" dirty="0" err="1" smtClean="0"/>
              <a:t>flutter</a:t>
            </a:r>
            <a:r>
              <a:rPr lang="de-DE" dirty="0" smtClean="0"/>
              <a:t> </a:t>
            </a:r>
            <a:r>
              <a:rPr lang="de-DE" dirty="0" err="1" smtClean="0"/>
              <a:t>devices</a:t>
            </a:r>
            <a:r>
              <a:rPr lang="de-DE" dirty="0" smtClean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 err="1" smtClean="0"/>
              <a:t>flutter</a:t>
            </a:r>
            <a:r>
              <a:rPr lang="de-DE" dirty="0" smtClean="0"/>
              <a:t> </a:t>
            </a:r>
            <a:r>
              <a:rPr lang="de-DE" dirty="0" err="1" smtClean="0"/>
              <a:t>run</a:t>
            </a:r>
            <a:r>
              <a:rPr lang="de-DE" dirty="0" smtClean="0"/>
              <a:t> (-d &lt;</a:t>
            </a:r>
            <a:r>
              <a:rPr lang="de-DE" dirty="0" err="1" smtClean="0"/>
              <a:t>device</a:t>
            </a:r>
            <a:r>
              <a:rPr lang="de-DE" dirty="0" smtClean="0"/>
              <a:t> </a:t>
            </a:r>
            <a:r>
              <a:rPr lang="de-DE" dirty="0" err="1" smtClean="0"/>
              <a:t>id</a:t>
            </a:r>
            <a:r>
              <a:rPr lang="de-DE" dirty="0" smtClean="0"/>
              <a:t>&gt;)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0283" y="3111500"/>
            <a:ext cx="8699500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150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Features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97127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6096" y="365125"/>
            <a:ext cx="6183303" cy="5921910"/>
          </a:xfrm>
        </p:spPr>
      </p:pic>
      <p:sp>
        <p:nvSpPr>
          <p:cNvPr id="5" name="Textfeld 4"/>
          <p:cNvSpPr txBox="1"/>
          <p:nvPr/>
        </p:nvSpPr>
        <p:spPr>
          <a:xfrm>
            <a:off x="508000" y="365125"/>
            <a:ext cx="4597400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400" dirty="0" err="1" smtClean="0"/>
              <a:t>Flutter</a:t>
            </a:r>
            <a:r>
              <a:rPr lang="de-DE" sz="4400" dirty="0" smtClean="0"/>
              <a:t> </a:t>
            </a:r>
            <a:r>
              <a:rPr lang="de-DE" sz="4400" dirty="0" err="1" smtClean="0"/>
              <a:t>Doctor</a:t>
            </a:r>
            <a:endParaRPr lang="de-DE" sz="4400" dirty="0" smtClean="0"/>
          </a:p>
          <a:p>
            <a:endParaRPr lang="de-DE" dirty="0" smtClean="0"/>
          </a:p>
          <a:p>
            <a:pPr marL="285750" indent="-285750">
              <a:buFont typeface="Arial" charset="0"/>
              <a:buChar char="•"/>
            </a:pPr>
            <a:r>
              <a:rPr lang="de-DE" sz="2800" dirty="0" smtClean="0"/>
              <a:t>Tool zum Überprüfen der gesamtem </a:t>
            </a:r>
            <a:r>
              <a:rPr lang="de-DE" sz="2800" dirty="0" err="1" smtClean="0"/>
              <a:t>Flutter</a:t>
            </a:r>
            <a:endParaRPr lang="de-DE" sz="2800" dirty="0"/>
          </a:p>
          <a:p>
            <a:r>
              <a:rPr lang="de-DE" sz="2800" dirty="0" smtClean="0"/>
              <a:t>   </a:t>
            </a:r>
            <a:r>
              <a:rPr lang="de-DE" sz="2800" dirty="0" err="1" smtClean="0"/>
              <a:t>Toolchain</a:t>
            </a:r>
            <a:r>
              <a:rPr lang="de-DE" sz="2800" dirty="0" smtClean="0"/>
              <a:t> </a:t>
            </a:r>
          </a:p>
          <a:p>
            <a:pPr marL="285750" indent="-285750">
              <a:buFont typeface="Arial" charset="0"/>
              <a:buChar char="•"/>
            </a:pPr>
            <a:r>
              <a:rPr lang="de-DE" sz="2800" dirty="0" smtClean="0"/>
              <a:t>Zeigt auf einem Blick ob Updates verfügbar sind...</a:t>
            </a:r>
          </a:p>
          <a:p>
            <a:pPr marL="285750" indent="-285750">
              <a:buFont typeface="Arial" charset="0"/>
              <a:buChar char="•"/>
            </a:pPr>
            <a:r>
              <a:rPr lang="de-DE" sz="2800" dirty="0" smtClean="0"/>
              <a:t>...und wo es Probleme geben könnte. </a:t>
            </a:r>
          </a:p>
          <a:p>
            <a:pPr marL="285750" indent="-285750">
              <a:buFontTx/>
              <a:buChar char="-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20357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Hot </a:t>
            </a:r>
            <a:r>
              <a:rPr lang="de-DE" dirty="0" err="1" smtClean="0"/>
              <a:t>reload</a:t>
            </a:r>
            <a:endParaRPr lang="de-DE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53773"/>
            <a:ext cx="7459435" cy="5111095"/>
          </a:xfrm>
        </p:spPr>
      </p:pic>
      <p:sp>
        <p:nvSpPr>
          <p:cNvPr id="5" name="Textfeld 4"/>
          <p:cNvSpPr txBox="1"/>
          <p:nvPr/>
        </p:nvSpPr>
        <p:spPr>
          <a:xfrm>
            <a:off x="8407400" y="6195536"/>
            <a:ext cx="3272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https://</a:t>
            </a:r>
            <a:r>
              <a:rPr lang="de-DE" dirty="0" err="1" smtClean="0"/>
              <a:t>flutter.io</a:t>
            </a:r>
            <a:r>
              <a:rPr lang="de-DE" dirty="0" smtClean="0"/>
              <a:t>/</a:t>
            </a:r>
            <a:r>
              <a:rPr lang="de-DE" dirty="0" err="1" smtClean="0"/>
              <a:t>getting-started</a:t>
            </a:r>
            <a:r>
              <a:rPr lang="de-DE" dirty="0" smtClean="0"/>
              <a:t>/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2591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Widgets</a:t>
            </a:r>
            <a:endParaRPr lang="de-DE" dirty="0"/>
          </a:p>
        </p:txBody>
      </p:sp>
      <p:sp>
        <p:nvSpPr>
          <p:cNvPr id="6" name="Textfeld 5"/>
          <p:cNvSpPr txBox="1"/>
          <p:nvPr/>
        </p:nvSpPr>
        <p:spPr>
          <a:xfrm>
            <a:off x="304800" y="1690688"/>
            <a:ext cx="5063067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Arial" charset="0"/>
              <a:buChar char="•"/>
            </a:pPr>
            <a:r>
              <a:rPr lang="de-DE" sz="2200" b="0" i="0" dirty="0" smtClean="0">
                <a:solidFill>
                  <a:srgbClr val="111111"/>
                </a:solidFill>
                <a:effectLst/>
                <a:ea typeface="Arial Hebrew Scholar" charset="-79"/>
                <a:cs typeface="Arial Hebrew Scholar" charset="-79"/>
              </a:rPr>
              <a:t>Text: </a:t>
            </a:r>
            <a:r>
              <a:rPr lang="de-DE" sz="2200" b="0" i="0" dirty="0" err="1" smtClean="0">
                <a:solidFill>
                  <a:srgbClr val="111111"/>
                </a:solidFill>
                <a:effectLst/>
                <a:ea typeface="Arial Hebrew Scholar" charset="-79"/>
                <a:cs typeface="Arial Hebrew Scholar" charset="-79"/>
              </a:rPr>
              <a:t>stylebares</a:t>
            </a:r>
            <a:r>
              <a:rPr lang="de-DE" sz="2200" b="0" i="0" dirty="0" smtClean="0">
                <a:solidFill>
                  <a:srgbClr val="111111"/>
                </a:solidFill>
                <a:effectLst/>
                <a:ea typeface="Arial Hebrew Scholar" charset="-79"/>
                <a:cs typeface="Arial Hebrew Scholar" charset="-79"/>
              </a:rPr>
              <a:t> Textfeld</a:t>
            </a:r>
          </a:p>
          <a:p>
            <a:pPr>
              <a:lnSpc>
                <a:spcPct val="150000"/>
              </a:lnSpc>
              <a:buFont typeface="Arial" charset="0"/>
              <a:buChar char="•"/>
            </a:pPr>
            <a:r>
              <a:rPr lang="de-DE" sz="2200" b="0" i="0" dirty="0" err="1" smtClean="0">
                <a:solidFill>
                  <a:srgbClr val="111111"/>
                </a:solidFill>
                <a:effectLst/>
                <a:ea typeface="Arial Hebrew Scholar" charset="-79"/>
                <a:cs typeface="Arial Hebrew Scholar" charset="-79"/>
              </a:rPr>
              <a:t>Row</a:t>
            </a:r>
            <a:r>
              <a:rPr lang="de-DE" sz="2200" b="0" i="0" dirty="0" smtClean="0">
                <a:solidFill>
                  <a:srgbClr val="111111"/>
                </a:solidFill>
                <a:effectLst/>
                <a:ea typeface="Arial Hebrew Scholar" charset="-79"/>
                <a:cs typeface="Arial Hebrew Scholar" charset="-79"/>
              </a:rPr>
              <a:t>, </a:t>
            </a:r>
            <a:r>
              <a:rPr lang="de-DE" sz="2200" b="0" i="0" dirty="0" err="1" smtClean="0">
                <a:solidFill>
                  <a:srgbClr val="111111"/>
                </a:solidFill>
                <a:effectLst/>
                <a:ea typeface="Arial Hebrew Scholar" charset="-79"/>
                <a:cs typeface="Arial Hebrew Scholar" charset="-79"/>
              </a:rPr>
              <a:t>Column</a:t>
            </a:r>
            <a:r>
              <a:rPr lang="de-DE" sz="2200" b="0" i="0" dirty="0" smtClean="0">
                <a:solidFill>
                  <a:srgbClr val="111111"/>
                </a:solidFill>
                <a:effectLst/>
                <a:ea typeface="Arial Hebrew Scholar" charset="-79"/>
                <a:cs typeface="Arial Hebrew Scholar" charset="-79"/>
              </a:rPr>
              <a:t>: </a:t>
            </a:r>
            <a:r>
              <a:rPr lang="de-DE" sz="2200" b="0" i="0" dirty="0" err="1" smtClean="0">
                <a:solidFill>
                  <a:srgbClr val="111111"/>
                </a:solidFill>
                <a:effectLst/>
                <a:ea typeface="Arial Hebrew Scholar" charset="-79"/>
                <a:cs typeface="Arial Hebrew Scholar" charset="-79"/>
              </a:rPr>
              <a:t>Widget</a:t>
            </a:r>
            <a:r>
              <a:rPr lang="de-DE" sz="2200" b="0" i="0" dirty="0" smtClean="0">
                <a:solidFill>
                  <a:srgbClr val="111111"/>
                </a:solidFill>
                <a:effectLst/>
                <a:ea typeface="Arial Hebrew Scholar" charset="-79"/>
                <a:cs typeface="Arial Hebrew Scholar" charset="-79"/>
              </a:rPr>
              <a:t> für Layouts in horizontaler (</a:t>
            </a:r>
            <a:r>
              <a:rPr lang="de-DE" sz="2200" b="0" i="0" dirty="0" err="1" smtClean="0">
                <a:solidFill>
                  <a:srgbClr val="111111"/>
                </a:solidFill>
                <a:effectLst/>
                <a:ea typeface="Arial Hebrew Scholar" charset="-79"/>
                <a:cs typeface="Arial Hebrew Scholar" charset="-79"/>
              </a:rPr>
              <a:t>Row</a:t>
            </a:r>
            <a:r>
              <a:rPr lang="de-DE" sz="2200" b="0" i="0" dirty="0" smtClean="0">
                <a:solidFill>
                  <a:srgbClr val="111111"/>
                </a:solidFill>
                <a:effectLst/>
                <a:ea typeface="Arial Hebrew Scholar" charset="-79"/>
                <a:cs typeface="Arial Hebrew Scholar" charset="-79"/>
              </a:rPr>
              <a:t>) und </a:t>
            </a:r>
            <a:r>
              <a:rPr lang="de-DE" sz="2200" b="0" i="0" dirty="0" err="1" smtClean="0">
                <a:solidFill>
                  <a:srgbClr val="111111"/>
                </a:solidFill>
                <a:effectLst/>
                <a:ea typeface="Arial Hebrew Scholar" charset="-79"/>
                <a:cs typeface="Arial Hebrew Scholar" charset="-79"/>
              </a:rPr>
              <a:t>verticaler</a:t>
            </a:r>
            <a:r>
              <a:rPr lang="de-DE" sz="2200" b="0" i="0" dirty="0" smtClean="0">
                <a:solidFill>
                  <a:srgbClr val="111111"/>
                </a:solidFill>
                <a:effectLst/>
                <a:ea typeface="Arial Hebrew Scholar" charset="-79"/>
                <a:cs typeface="Arial Hebrew Scholar" charset="-79"/>
              </a:rPr>
              <a:t> (</a:t>
            </a:r>
            <a:r>
              <a:rPr lang="de-DE" sz="2200" b="0" i="0" dirty="0" err="1" smtClean="0">
                <a:solidFill>
                  <a:srgbClr val="111111"/>
                </a:solidFill>
                <a:effectLst/>
                <a:ea typeface="Arial Hebrew Scholar" charset="-79"/>
                <a:cs typeface="Arial Hebrew Scholar" charset="-79"/>
              </a:rPr>
              <a:t>Column</a:t>
            </a:r>
            <a:r>
              <a:rPr lang="de-DE" sz="2200" b="0" i="0" dirty="0" smtClean="0">
                <a:solidFill>
                  <a:srgbClr val="111111"/>
                </a:solidFill>
                <a:effectLst/>
                <a:ea typeface="Arial Hebrew Scholar" charset="-79"/>
                <a:cs typeface="Arial Hebrew Scholar" charset="-79"/>
              </a:rPr>
              <a:t>) Ausrichtung.  (vgl. CSS3 </a:t>
            </a:r>
            <a:r>
              <a:rPr lang="de-DE" sz="2200" b="0" i="0" dirty="0" err="1" smtClean="0">
                <a:solidFill>
                  <a:srgbClr val="111111"/>
                </a:solidFill>
                <a:effectLst/>
                <a:ea typeface="Arial Hebrew Scholar" charset="-79"/>
                <a:cs typeface="Arial Hebrew Scholar" charset="-79"/>
              </a:rPr>
              <a:t>Flexbox</a:t>
            </a:r>
            <a:r>
              <a:rPr lang="de-DE" sz="2200" b="0" i="0" dirty="0" smtClean="0">
                <a:solidFill>
                  <a:srgbClr val="111111"/>
                </a:solidFill>
                <a:effectLst/>
                <a:ea typeface="Arial Hebrew Scholar" charset="-79"/>
                <a:cs typeface="Arial Hebrew Scholar" charset="-79"/>
              </a:rPr>
              <a:t>).</a:t>
            </a:r>
          </a:p>
          <a:p>
            <a:pPr>
              <a:lnSpc>
                <a:spcPct val="150000"/>
              </a:lnSpc>
              <a:buFont typeface="Arial" charset="0"/>
              <a:buChar char="•"/>
            </a:pPr>
            <a:r>
              <a:rPr lang="de-DE" sz="2200" b="0" i="0" dirty="0" smtClean="0">
                <a:solidFill>
                  <a:srgbClr val="111111"/>
                </a:solidFill>
                <a:effectLst/>
                <a:ea typeface="Arial Hebrew Scholar" charset="-79"/>
                <a:cs typeface="Arial Hebrew Scholar" charset="-79"/>
              </a:rPr>
              <a:t>Stack: -&gt; </a:t>
            </a:r>
            <a:r>
              <a:rPr lang="de-DE" sz="2200" b="0" i="0" dirty="0" err="1" smtClean="0">
                <a:solidFill>
                  <a:srgbClr val="111111"/>
                </a:solidFill>
                <a:effectLst/>
                <a:ea typeface="Arial Hebrew Scholar" charset="-79"/>
                <a:cs typeface="Arial Hebrew Scholar" charset="-79"/>
              </a:rPr>
              <a:t>Widget</a:t>
            </a:r>
            <a:r>
              <a:rPr lang="de-DE" sz="2200" dirty="0">
                <a:solidFill>
                  <a:srgbClr val="111111"/>
                </a:solidFill>
                <a:ea typeface="Arial Hebrew Scholar" charset="-79"/>
                <a:cs typeface="Arial Hebrew Scholar" charset="-79"/>
              </a:rPr>
              <a:t> </a:t>
            </a:r>
            <a:r>
              <a:rPr lang="de-DE" sz="2200" dirty="0" smtClean="0">
                <a:solidFill>
                  <a:srgbClr val="111111"/>
                </a:solidFill>
                <a:ea typeface="Arial Hebrew Scholar" charset="-79"/>
                <a:cs typeface="Arial Hebrew Scholar" charset="-79"/>
              </a:rPr>
              <a:t>um mehrere </a:t>
            </a:r>
            <a:r>
              <a:rPr lang="de-DE" sz="2200" dirty="0" err="1" smtClean="0">
                <a:solidFill>
                  <a:srgbClr val="111111"/>
                </a:solidFill>
                <a:ea typeface="Arial Hebrew Scholar" charset="-79"/>
                <a:cs typeface="Arial Hebrew Scholar" charset="-79"/>
              </a:rPr>
              <a:t>Widgets</a:t>
            </a:r>
            <a:r>
              <a:rPr lang="de-DE" sz="2200" dirty="0" smtClean="0">
                <a:solidFill>
                  <a:srgbClr val="111111"/>
                </a:solidFill>
                <a:ea typeface="Arial Hebrew Scholar" charset="-79"/>
                <a:cs typeface="Arial Hebrew Scholar" charset="-79"/>
              </a:rPr>
              <a:t> übereinander darzustellen </a:t>
            </a:r>
            <a:r>
              <a:rPr lang="de-DE" sz="2200" b="0" i="0" dirty="0" smtClean="0">
                <a:solidFill>
                  <a:srgbClr val="111111"/>
                </a:solidFill>
                <a:effectLst/>
                <a:ea typeface="Arial Hebrew Scholar" charset="-79"/>
                <a:cs typeface="Arial Hebrew Scholar" charset="-79"/>
              </a:rPr>
              <a:t>(</a:t>
            </a:r>
            <a:r>
              <a:rPr lang="de-DE" sz="2200" b="0" i="0" dirty="0" err="1" smtClean="0">
                <a:solidFill>
                  <a:srgbClr val="111111"/>
                </a:solidFill>
                <a:effectLst/>
                <a:ea typeface="Arial Hebrew Scholar" charset="-79"/>
                <a:cs typeface="Arial Hebrew Scholar" charset="-79"/>
              </a:rPr>
              <a:t>FiFo</a:t>
            </a:r>
            <a:r>
              <a:rPr lang="de-DE" sz="2200" b="0" i="0" dirty="0" smtClean="0">
                <a:solidFill>
                  <a:srgbClr val="111111"/>
                </a:solidFill>
                <a:effectLst/>
                <a:ea typeface="Arial Hebrew Scholar" charset="-79"/>
                <a:cs typeface="Arial Hebrew Scholar" charset="-79"/>
              </a:rPr>
              <a:t> ,absolute </a:t>
            </a:r>
            <a:r>
              <a:rPr lang="de-DE" sz="2200" b="0" i="0" dirty="0" err="1" smtClean="0">
                <a:solidFill>
                  <a:srgbClr val="111111"/>
                </a:solidFill>
                <a:effectLst/>
                <a:ea typeface="Arial Hebrew Scholar" charset="-79"/>
                <a:cs typeface="Arial Hebrew Scholar" charset="-79"/>
              </a:rPr>
              <a:t>positioning</a:t>
            </a:r>
            <a:r>
              <a:rPr lang="de-DE" sz="2200" b="0" i="0" dirty="0" smtClean="0">
                <a:solidFill>
                  <a:srgbClr val="111111"/>
                </a:solidFill>
                <a:effectLst/>
                <a:ea typeface="Arial Hebrew Scholar" charset="-79"/>
                <a:cs typeface="Arial Hebrew Scholar" charset="-79"/>
              </a:rPr>
              <a:t>).</a:t>
            </a:r>
          </a:p>
          <a:p>
            <a:pPr>
              <a:lnSpc>
                <a:spcPct val="150000"/>
              </a:lnSpc>
              <a:buFont typeface="Arial" charset="0"/>
              <a:buChar char="•"/>
            </a:pPr>
            <a:r>
              <a:rPr lang="de-DE" sz="2200" b="0" i="0" dirty="0" smtClean="0">
                <a:solidFill>
                  <a:srgbClr val="111111"/>
                </a:solidFill>
                <a:effectLst/>
                <a:ea typeface="Arial Hebrew Scholar" charset="-79"/>
                <a:cs typeface="Arial Hebrew Scholar" charset="-79"/>
              </a:rPr>
              <a:t>Container: -&gt; div </a:t>
            </a:r>
            <a:endParaRPr lang="de-DE" sz="2200" dirty="0">
              <a:ea typeface="Arial Hebrew Scholar" charset="-79"/>
              <a:cs typeface="Arial Hebrew Scholar" charset="-79"/>
            </a:endParaRPr>
          </a:p>
        </p:txBody>
      </p:sp>
      <p:pic>
        <p:nvPicPr>
          <p:cNvPr id="8" name="Bild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6033" y="1690688"/>
            <a:ext cx="6477000" cy="467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685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State</a:t>
            </a:r>
            <a:endParaRPr lang="de-DE" dirty="0"/>
          </a:p>
        </p:txBody>
      </p:sp>
      <p:sp>
        <p:nvSpPr>
          <p:cNvPr id="4" name="Textfeld 3"/>
          <p:cNvSpPr txBox="1"/>
          <p:nvPr/>
        </p:nvSpPr>
        <p:spPr>
          <a:xfrm>
            <a:off x="838200" y="1852487"/>
            <a:ext cx="6323591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de-DE" dirty="0" err="1" smtClean="0"/>
              <a:t>Stateless</a:t>
            </a:r>
            <a:r>
              <a:rPr lang="de-DE" dirty="0" smtClean="0"/>
              <a:t> </a:t>
            </a:r>
            <a:r>
              <a:rPr lang="de-DE" dirty="0" err="1" smtClean="0"/>
              <a:t>Widgets</a:t>
            </a:r>
            <a:r>
              <a:rPr lang="de-DE" dirty="0" smtClean="0"/>
              <a:t>:</a:t>
            </a:r>
            <a:br>
              <a:rPr lang="de-DE" dirty="0" smtClean="0"/>
            </a:b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Sind statisch und verändern sich nicht</a:t>
            </a:r>
            <a:r>
              <a:rPr lang="de-DE" dirty="0"/>
              <a:t/>
            </a:r>
            <a:br>
              <a:rPr lang="de-DE" dirty="0"/>
            </a:br>
            <a:r>
              <a:rPr lang="de-DE" dirty="0" smtClean="0"/>
              <a:t>z.B.</a:t>
            </a:r>
            <a:r>
              <a:rPr lang="de-DE" dirty="0"/>
              <a:t> Icon, </a:t>
            </a:r>
            <a:r>
              <a:rPr lang="de-DE" dirty="0" err="1" smtClean="0"/>
              <a:t>IconButton</a:t>
            </a:r>
            <a:r>
              <a:rPr lang="de-DE" dirty="0"/>
              <a:t> </a:t>
            </a:r>
            <a:r>
              <a:rPr lang="de-DE" dirty="0" smtClean="0"/>
              <a:t>&amp;</a:t>
            </a:r>
            <a:r>
              <a:rPr lang="de-DE" dirty="0"/>
              <a:t> Text </a:t>
            </a:r>
            <a:r>
              <a:rPr lang="de-DE" dirty="0" smtClean="0"/>
              <a:t>erben von</a:t>
            </a:r>
            <a:r>
              <a:rPr lang="de-DE" dirty="0"/>
              <a:t> </a:t>
            </a:r>
            <a:r>
              <a:rPr lang="de-DE" dirty="0" err="1" smtClean="0"/>
              <a:t>StatelessWidget</a:t>
            </a:r>
            <a:r>
              <a:rPr lang="de-DE" dirty="0" smtClean="0"/>
              <a:t/>
            </a:r>
            <a:br>
              <a:rPr lang="de-DE" dirty="0" smtClean="0"/>
            </a:br>
            <a:endParaRPr lang="de-DE" dirty="0" smtClean="0"/>
          </a:p>
          <a:p>
            <a:pPr marL="285750" indent="-285750">
              <a:buFontTx/>
              <a:buChar char="-"/>
            </a:pPr>
            <a:r>
              <a:rPr lang="de-DE" dirty="0" err="1" smtClean="0"/>
              <a:t>Stateful</a:t>
            </a:r>
            <a:r>
              <a:rPr lang="de-DE" dirty="0" smtClean="0"/>
              <a:t> </a:t>
            </a:r>
            <a:r>
              <a:rPr lang="de-DE" dirty="0" err="1" smtClean="0"/>
              <a:t>Widgets</a:t>
            </a:r>
            <a:r>
              <a:rPr lang="de-DE" dirty="0" smtClean="0"/>
              <a:t>:</a:t>
            </a:r>
            <a:br>
              <a:rPr lang="de-DE" dirty="0" smtClean="0"/>
            </a:b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err="1" smtClean="0"/>
              <a:t>Widgets</a:t>
            </a:r>
            <a:r>
              <a:rPr lang="de-DE" dirty="0" smtClean="0"/>
              <a:t> mit denen der User interagieren kann</a:t>
            </a:r>
            <a:br>
              <a:rPr lang="de-DE" dirty="0" smtClean="0"/>
            </a:br>
            <a:r>
              <a:rPr lang="de-DE" dirty="0" smtClean="0"/>
              <a:t>z.B. Checkbox, </a:t>
            </a:r>
            <a:r>
              <a:rPr lang="de-DE" dirty="0" err="1" smtClean="0"/>
              <a:t>TextField</a:t>
            </a:r>
            <a:r>
              <a:rPr lang="de-DE" dirty="0" smtClean="0"/>
              <a:t> &amp; </a:t>
            </a:r>
            <a:r>
              <a:rPr lang="de-DE" dirty="0" err="1" smtClean="0"/>
              <a:t>Slider</a:t>
            </a:r>
            <a:r>
              <a:rPr lang="de-DE" dirty="0" smtClean="0"/>
              <a:t> erben von </a:t>
            </a:r>
            <a:r>
              <a:rPr lang="de-DE" dirty="0" err="1" smtClean="0"/>
              <a:t>StateFulWidget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>
                <a:sym typeface="Wingdings"/>
              </a:rPr>
              <a:t> Zustand wird in zusätzlichem </a:t>
            </a:r>
            <a:r>
              <a:rPr lang="de-DE" dirty="0" err="1" smtClean="0">
                <a:sym typeface="Wingdings"/>
              </a:rPr>
              <a:t>StateObject</a:t>
            </a:r>
            <a:r>
              <a:rPr lang="de-DE" dirty="0" smtClean="0">
                <a:sym typeface="Wingdings"/>
              </a:rPr>
              <a:t> gesichert </a:t>
            </a:r>
            <a:br>
              <a:rPr lang="de-DE" dirty="0" smtClean="0">
                <a:sym typeface="Wingdings"/>
              </a:rPr>
            </a:br>
            <a:endParaRPr lang="de-DE" dirty="0" smtClean="0"/>
          </a:p>
          <a:p>
            <a:pPr marL="285750" indent="-285750">
              <a:buFontTx/>
              <a:buChar char="-"/>
            </a:pPr>
            <a:endParaRPr lang="de-DE" dirty="0"/>
          </a:p>
          <a:p>
            <a:r>
              <a:rPr lang="de-DE" dirty="0" err="1" smtClean="0"/>
              <a:t>When</a:t>
            </a:r>
            <a:r>
              <a:rPr lang="de-DE" dirty="0" smtClean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widget’s</a:t>
            </a:r>
            <a:r>
              <a:rPr lang="de-DE" dirty="0"/>
              <a:t> </a:t>
            </a:r>
            <a:r>
              <a:rPr lang="de-DE" dirty="0" err="1"/>
              <a:t>state</a:t>
            </a:r>
            <a:r>
              <a:rPr lang="de-DE" dirty="0"/>
              <a:t> </a:t>
            </a:r>
            <a:r>
              <a:rPr lang="de-DE" dirty="0" err="1"/>
              <a:t>changes</a:t>
            </a:r>
            <a:r>
              <a:rPr lang="de-DE" dirty="0"/>
              <a:t>,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state</a:t>
            </a:r>
            <a:r>
              <a:rPr lang="de-DE" dirty="0"/>
              <a:t> </a:t>
            </a:r>
            <a:r>
              <a:rPr lang="de-DE" dirty="0" err="1"/>
              <a:t>object</a:t>
            </a:r>
            <a:r>
              <a:rPr lang="de-DE" dirty="0"/>
              <a:t> </a:t>
            </a:r>
            <a:r>
              <a:rPr lang="de-DE" dirty="0" err="1"/>
              <a:t>calls</a:t>
            </a:r>
            <a:r>
              <a:rPr lang="de-DE" dirty="0"/>
              <a:t> </a:t>
            </a:r>
            <a:r>
              <a:rPr lang="de-DE" dirty="0" err="1"/>
              <a:t>setState</a:t>
            </a:r>
            <a:r>
              <a:rPr lang="de-DE" dirty="0" smtClean="0"/>
              <a:t>(),</a:t>
            </a:r>
            <a:br>
              <a:rPr lang="de-DE" dirty="0" smtClean="0"/>
            </a:br>
            <a:r>
              <a:rPr lang="de-DE" dirty="0" smtClean="0"/>
              <a:t> </a:t>
            </a:r>
            <a:r>
              <a:rPr lang="de-DE" dirty="0" err="1"/>
              <a:t>telling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framework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redraw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widget</a:t>
            </a:r>
            <a:r>
              <a:rPr lang="de-DE" dirty="0"/>
              <a:t>.</a:t>
            </a:r>
          </a:p>
          <a:p>
            <a:pPr marL="285750" indent="-285750">
              <a:buFontTx/>
              <a:buChar char="-"/>
            </a:pPr>
            <a:endParaRPr lang="de-DE" dirty="0" smtClean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9129" y="592666"/>
            <a:ext cx="3434366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83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137</Words>
  <Application>Microsoft Macintosh PowerPoint</Application>
  <PresentationFormat>Breitbild</PresentationFormat>
  <Paragraphs>42</Paragraphs>
  <Slides>9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9</vt:i4>
      </vt:variant>
    </vt:vector>
  </HeadingPairs>
  <TitlesOfParts>
    <vt:vector size="15" baseType="lpstr">
      <vt:lpstr>Arial</vt:lpstr>
      <vt:lpstr>Arial Hebrew Scholar</vt:lpstr>
      <vt:lpstr>Calibri</vt:lpstr>
      <vt:lpstr>Calibri Light</vt:lpstr>
      <vt:lpstr>Wingdings</vt:lpstr>
      <vt:lpstr>Office-Design</vt:lpstr>
      <vt:lpstr>Flutter.io</vt:lpstr>
      <vt:lpstr>Vorraussetzungen</vt:lpstr>
      <vt:lpstr>Google Dart</vt:lpstr>
      <vt:lpstr>Workflow</vt:lpstr>
      <vt:lpstr>Features</vt:lpstr>
      <vt:lpstr>PowerPoint-Präsentation</vt:lpstr>
      <vt:lpstr>Hot reload</vt:lpstr>
      <vt:lpstr>Widgets</vt:lpstr>
      <vt:lpstr>State</vt:lpstr>
    </vt:vector>
  </TitlesOfParts>
  <Company/>
  <LinksUpToDate>false</LinksUpToDate>
  <SharedDoc>false</SharedDoc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Flutter.io</dc:title>
  <dc:creator>Paetow Rolf</dc:creator>
  <cp:lastModifiedBy>Seifert Dominik</cp:lastModifiedBy>
  <cp:revision>25</cp:revision>
  <dcterms:created xsi:type="dcterms:W3CDTF">2017-07-07T13:54:23Z</dcterms:created>
  <dcterms:modified xsi:type="dcterms:W3CDTF">2017-07-07T15:11:59Z</dcterms:modified>
</cp:coreProperties>
</file>